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4"/>
  </p:notesMasterIdLst>
  <p:sldIdLst>
    <p:sldId id="257" r:id="rId2"/>
    <p:sldId id="258" r:id="rId3"/>
    <p:sldId id="259" r:id="rId4"/>
    <p:sldId id="263" r:id="rId5"/>
    <p:sldId id="278" r:id="rId6"/>
    <p:sldId id="264" r:id="rId7"/>
    <p:sldId id="265" r:id="rId8"/>
    <p:sldId id="261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2" r:id="rId21"/>
    <p:sldId id="280" r:id="rId22"/>
    <p:sldId id="27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F400AF-4421-4384-87A7-E1040A3B3006}">
  <a:tblStyle styleId="{D3F400AF-4421-4384-87A7-E1040A3B300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7A29F17-D06E-4987-81F5-1A5EB46A02A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2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3514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0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660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58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52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2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5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549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45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88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306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534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67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07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4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26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968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89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1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9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37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032000" y="412275"/>
            <a:ext cx="81120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1pPr>
            <a:lvl2pPr lvl="1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2pPr>
            <a:lvl3pPr lvl="2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3pPr>
            <a:lvl4pPr lvl="3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4pPr>
            <a:lvl5pPr lvl="4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5pPr>
            <a:lvl6pPr lvl="5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6pPr>
            <a:lvl7pPr lvl="6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7pPr>
            <a:lvl8pPr lvl="7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8pPr>
            <a:lvl9pPr lvl="8" rtl="0">
              <a:spcBef>
                <a:spcPts val="0"/>
              </a:spcBef>
              <a:buNone/>
              <a:defRPr sz="3600" b="1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3203848" y="0"/>
            <a:ext cx="5940152" cy="5143499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0" y="0"/>
            <a:ext cx="3203847" cy="5143499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0" y="702282"/>
            <a:ext cx="9179700" cy="27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0072C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247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26400"/>
                </a:lnTo>
                <a:lnTo>
                  <a:pt x="63779" y="26400"/>
                </a:lnTo>
                <a:lnTo>
                  <a:pt x="63779" y="93599"/>
                </a:lnTo>
                <a:lnTo>
                  <a:pt x="120000" y="93599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>
              <a:alpha val="9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 flipH="1">
            <a:off x="4860031" y="1131590"/>
            <a:ext cx="4283968" cy="2880320"/>
          </a:xfrm>
          <a:prstGeom prst="rect">
            <a:avLst/>
          </a:prstGeom>
          <a:solidFill>
            <a:srgbClr val="0070C0">
              <a:alpha val="8588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pic" idx="2"/>
          </p:nvPr>
        </p:nvSpPr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42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adat24h.net/" TargetMode="External"/><Relationship Id="rId4" Type="http://schemas.openxmlformats.org/officeDocument/2006/relationships/hyperlink" Target="http://www.123nhadat.vn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2860599" y="2969901"/>
            <a:ext cx="4830616" cy="862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Students: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 Thanh An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chemeClr val="tx1"/>
                </a:solidFill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</a:rPr>
              <a:t>Nguyen Hoang Phuc Huy</a:t>
            </a:r>
            <a:endParaRPr lang="vi-VN" sz="1800" b="1" dirty="0" smtClean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b="1" dirty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</a:rPr>
              <a:t>	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8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860599" y="3747210"/>
            <a:ext cx="421531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r>
              <a:rPr lang="vi-VN" sz="18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vi-VN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Dr. Nguyen Van Vu</a:t>
            </a: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12514" y="1540320"/>
            <a:ext cx="740854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vi-VN" sz="2800" dirty="0" smtClean="0">
                <a:solidFill>
                  <a:srgbClr val="0072C0"/>
                </a:solidFill>
              </a:rPr>
              <a:t>INSIGHTS INTO HOUSING MARKETS IN </a:t>
            </a:r>
            <a:br>
              <a:rPr lang="vi-VN" sz="2800" dirty="0" smtClean="0">
                <a:solidFill>
                  <a:srgbClr val="0072C0"/>
                </a:solidFill>
              </a:rPr>
            </a:br>
            <a:r>
              <a:rPr lang="vi-VN" sz="2800" dirty="0" smtClean="0">
                <a:solidFill>
                  <a:srgbClr val="0072C0"/>
                </a:solidFill>
              </a:rPr>
              <a:t>HO CHI MINH CITY</a:t>
            </a:r>
            <a:endParaRPr lang="en" sz="2800" dirty="0">
              <a:solidFill>
                <a:srgbClr val="0072C0"/>
              </a:solidFill>
            </a:endParaRPr>
          </a:p>
        </p:txBody>
      </p:sp>
      <p:pic>
        <p:nvPicPr>
          <p:cNvPr id="12" name="Shape 76" descr="Description: E:\Logo-KHTN 20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0599" y="70868"/>
            <a:ext cx="1382400" cy="1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APC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8258" y="320743"/>
            <a:ext cx="1532400" cy="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 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Real Estate Websites for Data Crawling: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www.muabannhadat.vn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www.alonhadat.vn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www.nhadat24h.net</a:t>
            </a:r>
            <a:endParaRPr lang="vi-VN" dirty="0" smtClean="0">
              <a:solidFill>
                <a:schemeClr val="accent1"/>
              </a:solidFill>
              <a:hlinkClick r:id="rId3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www.123nhadat.vn</a:t>
            </a:r>
            <a:endParaRPr lang="vi-VN" dirty="0" smtClean="0">
              <a:solidFill>
                <a:schemeClr val="accent1"/>
              </a:solidFill>
              <a:hlinkClick r:id="rId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v"/>
            </a:pPr>
            <a:r>
              <a:rPr lang="vi-VN" dirty="0" smtClean="0">
                <a:solidFill>
                  <a:schemeClr val="accent1"/>
                </a:solidFill>
              </a:rPr>
              <a:t>www.diaoconline.vn</a:t>
            </a:r>
          </a:p>
        </p:txBody>
      </p:sp>
      <p:pic>
        <p:nvPicPr>
          <p:cNvPr id="8" name="Picture 7" descr="../Desktop/Screen%20Shot%202017-07-13%20at%2023.11.1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700125"/>
            <a:ext cx="2729734" cy="17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%20Shot%202017-06-24%20at%2009.07.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4" y="2936640"/>
            <a:ext cx="2729734" cy="16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%20Shot%202017-06-24%20at%2009.06.29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38" y="1455140"/>
            <a:ext cx="2730369" cy="1924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Storage Format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670681"/>
            <a:ext cx="8092867" cy="33147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ID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ID</a:t>
            </a:r>
            <a:endParaRPr lang="vi-VN" dirty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Title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post’s title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Location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road, ward, county, city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Author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house’s owner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Post-time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posting time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Project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name of the apartment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Price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price of the house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Transaction-type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sale or rent</a:t>
            </a: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House-type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villa, apartment, townhouse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vi-VN" dirty="0" smtClean="0">
              <a:solidFill>
                <a:schemeClr val="tx1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b="1" dirty="0" smtClean="0">
                <a:solidFill>
                  <a:schemeClr val="accent1"/>
                </a:solidFill>
              </a:rPr>
              <a:t>Description</a:t>
            </a:r>
            <a:r>
              <a:rPr lang="vi-VN" dirty="0" smtClean="0">
                <a:solidFill>
                  <a:schemeClr val="accent1"/>
                </a:solidFill>
              </a:rPr>
              <a:t>: </a:t>
            </a:r>
            <a:r>
              <a:rPr lang="vi-VN" dirty="0" smtClean="0">
                <a:solidFill>
                  <a:schemeClr val="tx1"/>
                </a:solidFill>
              </a:rPr>
              <a:t>house discription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71625"/>
            <a:ext cx="4287521" cy="25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2924673"/>
            <a:ext cx="4328160" cy="21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Merging Data From Multiple Sources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Every website has its own format. Human can read but system cannot.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r>
              <a:rPr lang="vi-VN" dirty="0" smtClean="0">
                <a:solidFill>
                  <a:srgbClr val="3F3F3F"/>
                </a:solidFill>
              </a:rPr>
              <a:t>Ex:  Ho Chi Minh (muabannhadat.vn) vs HCM(alonhadat.vn) vs TP Ho C</a:t>
            </a:r>
            <a:r>
              <a:rPr lang="en-US" dirty="0" smtClean="0">
                <a:solidFill>
                  <a:srgbClr val="3F3F3F"/>
                </a:solidFill>
              </a:rPr>
              <a:t>h</a:t>
            </a:r>
            <a:r>
              <a:rPr lang="vi-VN" dirty="0" smtClean="0">
                <a:solidFill>
                  <a:srgbClr val="3F3F3F"/>
                </a:solidFill>
              </a:rPr>
              <a:t>i Minh(batdongsan.com.vn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buSzPct val="70000"/>
            </a:pP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Merging Data: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Arial" charset="0"/>
              <a:buChar char="•"/>
            </a:pPr>
            <a:endParaRPr lang="vi-VN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6420" y="2508218"/>
            <a:ext cx="4162426" cy="1447799"/>
            <a:chOff x="0" y="0"/>
            <a:chExt cx="4848225" cy="1495425"/>
          </a:xfrm>
        </p:grpSpPr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0" y="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</a:t>
              </a: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0" y="600075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Motel</a:t>
              </a: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0" y="1219200"/>
              <a:ext cx="14287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3181350" y="600075"/>
              <a:ext cx="16668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>
                  <a:effectLst/>
                  <a:latin typeface="Calibri" charset="0"/>
                  <a:ea typeface="Calibri" charset="0"/>
                  <a:cs typeface="Times New Roman" charset="0"/>
                </a:rPr>
                <a:t>Hotel, Restaurant, Motel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352550" y="171450"/>
              <a:ext cx="895350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352550" y="752475"/>
              <a:ext cx="8953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352550" y="752475"/>
              <a:ext cx="895350" cy="638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7900" y="752475"/>
              <a:ext cx="1009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Grouping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Before data cleaning, </a:t>
            </a:r>
            <a:r>
              <a:rPr lang="vi-VN" sz="1800" dirty="0" smtClean="0">
                <a:solidFill>
                  <a:srgbClr val="3F3F3F"/>
                </a:solidFill>
              </a:rPr>
              <a:t>divide dataset into smaller groups (similar location and house type)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accent5">
                    <a:lumMod val="75000"/>
                  </a:schemeClr>
                </a:solidFill>
              </a:rPr>
              <a:t>Reasons: </a:t>
            </a:r>
            <a:endParaRPr lang="vi-VN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Reduce number of comparisons between real estate listings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duplicated listings removal</a:t>
            </a:r>
          </a:p>
          <a:p>
            <a:pPr marL="342900" marR="0" lvl="0" indent="-342900" algn="l" rtl="0">
              <a:spcBef>
                <a:spcPts val="0"/>
              </a:spcBef>
              <a:buSzPct val="70000"/>
              <a:buFont typeface="Wingdings" charset="2"/>
              <a:buChar char="Ø"/>
            </a:pPr>
            <a:r>
              <a:rPr lang="vi-VN" sz="1800" dirty="0" smtClean="0">
                <a:solidFill>
                  <a:schemeClr val="tx1"/>
                </a:solidFill>
              </a:rPr>
              <a:t>Increase accuracy of removing listings with unreasonable price</a:t>
            </a:r>
            <a:endParaRPr lang="vi-VN" sz="1800" dirty="0">
              <a:solidFill>
                <a:schemeClr val="tx1"/>
              </a:solidFill>
            </a:endParaRPr>
          </a:p>
          <a:p>
            <a:pPr marR="0" lvl="0" algn="l" rtl="0">
              <a:spcBef>
                <a:spcPts val="0"/>
              </a:spcBef>
              <a:buSzPct val="70000"/>
            </a:pPr>
            <a:endParaRPr lang="vi-V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Duplication Removal</a:t>
            </a:r>
          </a:p>
        </p:txBody>
      </p:sp>
    </p:spTree>
    <p:extLst>
      <p:ext uri="{BB962C8B-B14F-4D97-AF65-F5344CB8AC3E}">
        <p14:creationId xmlns:p14="http://schemas.microsoft.com/office/powerpoint/2010/main" val="19000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Cleaning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smtClean="0">
                <a:solidFill>
                  <a:srgbClr val="3F3F3F"/>
                </a:solidFill>
              </a:rPr>
              <a:t>Unreasonable Value Removal</a:t>
            </a: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Standard Deviation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3SD Method to remove unreasonable prices: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GB" sz="2800" b="1" i="1">
                            <a:latin typeface="Cambria Math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GB" sz="2800" b="1" dirty="0"/>
                  <a:t> </a:t>
                </a:r>
                <a14:m>
                  <m:oMath xmlns:m="http://schemas.openxmlformats.org/officeDocument/2006/math">
                    <m:r>
                      <a:rPr lang="en-GB" sz="2800" b="1">
                        <a:latin typeface="Cambria Math" charset="0"/>
                      </a:rPr>
                      <m:t>±</m:t>
                    </m:r>
                  </m:oMath>
                </a14:m>
                <a:r>
                  <a:rPr lang="en-GB" sz="2800" b="1" dirty="0"/>
                  <a:t> </a:t>
                </a:r>
                <a:r>
                  <a:rPr lang="en-GB" sz="2800" b="1" dirty="0" smtClean="0"/>
                  <a:t>3SD</a:t>
                </a:r>
              </a:p>
              <a:p>
                <a:pPr algn="ctr">
                  <a:buSzPct val="25000"/>
                </a:pPr>
                <a:endParaRPr lang="en-GB" sz="1800" b="1" dirty="0"/>
              </a:p>
              <a:p>
                <a:pPr>
                  <a:buSzPct val="25000"/>
                </a:pP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Drawback: 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Mean and standard deviation can be influenced by the outliers.</a:t>
                </a:r>
              </a:p>
              <a:p>
                <a:pPr marL="285750" indent="-285750">
                  <a:buSzPct val="70000"/>
                  <a:buFont typeface="Wingdings" charset="2"/>
                  <a:buChar char="v"/>
                </a:pPr>
                <a:r>
                  <a:rPr lang="en-GB" sz="1800" dirty="0" smtClean="0">
                    <a:solidFill>
                      <a:schemeClr val="tx1"/>
                    </a:solidFill>
                  </a:rPr>
                  <a:t>The standard deviation is affected more greatly, if the outlier is more extreme</a:t>
                </a:r>
              </a:p>
              <a:p>
                <a:pPr>
                  <a:buSzPct val="25000"/>
                </a:pPr>
                <a:endParaRPr lang="en-GB" sz="1800" dirty="0">
                  <a:solidFill>
                    <a:schemeClr val="tx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 xmlns=""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Interquartile Range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4443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600" dirty="0" smtClean="0">
                <a:solidFill>
                  <a:srgbClr val="3F3F3F"/>
                </a:solidFill>
              </a:rPr>
              <a:t>Interquartile Range is computed as: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		</a:t>
            </a:r>
            <a:r>
              <a:rPr lang="vi-VN" sz="2000" b="1" dirty="0" smtClean="0">
                <a:solidFill>
                  <a:srgbClr val="3F3F3F"/>
                </a:solidFill>
              </a:rPr>
              <a:t>IQR = Q3 </a:t>
            </a:r>
            <a:r>
              <a:rPr lang="mr-IN" sz="2000" b="1" dirty="0" smtClean="0">
                <a:solidFill>
                  <a:srgbClr val="3F3F3F"/>
                </a:solidFill>
              </a:rPr>
              <a:t>–</a:t>
            </a:r>
            <a:r>
              <a:rPr lang="vi-VN" sz="2000" b="1" dirty="0" smtClean="0">
                <a:solidFill>
                  <a:srgbClr val="3F3F3F"/>
                </a:solidFill>
              </a:rPr>
              <a:t> Q1 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en-US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endParaRPr lang="vi-VN" sz="1600" dirty="0" smtClean="0">
              <a:solidFill>
                <a:srgbClr val="3F3F3F"/>
              </a:solidFill>
            </a:endParaRPr>
          </a:p>
          <a:p>
            <a:pPr lvl="0">
              <a:buSzPct val="25000"/>
            </a:pPr>
            <a:r>
              <a:rPr lang="vi-VN" sz="1600" dirty="0" smtClean="0">
                <a:solidFill>
                  <a:srgbClr val="3F3F3F"/>
                </a:solidFill>
              </a:rPr>
              <a:t>Outliers are detedted by: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below </a:t>
            </a:r>
            <a:r>
              <a:rPr lang="vi-VN" sz="1600" b="1" dirty="0" smtClean="0">
                <a:solidFill>
                  <a:srgbClr val="3F3F3F"/>
                </a:solidFill>
              </a:rPr>
              <a:t>Q1 </a:t>
            </a:r>
            <a:r>
              <a:rPr lang="mr-IN" sz="1600" b="1" dirty="0" smtClean="0">
                <a:solidFill>
                  <a:srgbClr val="3F3F3F"/>
                </a:solidFill>
              </a:rPr>
              <a:t>–</a:t>
            </a:r>
            <a:r>
              <a:rPr lang="vi-VN" sz="1600" b="1" dirty="0" smtClean="0">
                <a:solidFill>
                  <a:srgbClr val="3F3F3F"/>
                </a:solidFill>
              </a:rPr>
              <a:t> 1.5xIQR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rgbClr val="3F3F3F"/>
                </a:solidFill>
              </a:rPr>
              <a:t>V</a:t>
            </a:r>
            <a:r>
              <a:rPr lang="vi-VN" sz="1600" dirty="0" smtClean="0">
                <a:solidFill>
                  <a:srgbClr val="3F3F3F"/>
                </a:solidFill>
              </a:rPr>
              <a:t>alues above </a:t>
            </a:r>
            <a:r>
              <a:rPr lang="vi-VN" sz="1600" b="1" dirty="0" smtClean="0">
                <a:solidFill>
                  <a:srgbClr val="3F3F3F"/>
                </a:solidFill>
              </a:rPr>
              <a:t>Q3 + 1.5xIQR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vi-VN" sz="1600" b="1" dirty="0">
              <a:solidFill>
                <a:srgbClr val="3F3F3F"/>
              </a:solidFill>
            </a:endParaRP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vi-VN" sz="1600" b="1" dirty="0" smtClean="0">
                <a:solidFill>
                  <a:srgbClr val="3F3F3F"/>
                </a:solidFill>
              </a:rPr>
              <a:t>Drawback: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If Q1 is equal Q3, IQR will be 0</a:t>
            </a:r>
          </a:p>
          <a:p>
            <a:pPr marL="285750" marR="0" lvl="0" indent="-285750" rtl="0">
              <a:spcBef>
                <a:spcPts val="0"/>
              </a:spcBef>
              <a:buSzPct val="70000"/>
              <a:buFont typeface="Wingdings" charset="2"/>
              <a:buChar char="§"/>
            </a:pPr>
            <a:r>
              <a:rPr lang="vi-VN" sz="1600" dirty="0" smtClean="0">
                <a:solidFill>
                  <a:srgbClr val="3F3F3F"/>
                </a:solidFill>
              </a:rPr>
              <a:t>Outliers cannot be detected because width of expected range is 0</a:t>
            </a:r>
          </a:p>
          <a:p>
            <a:pPr marL="285750" marR="0" lvl="0" indent="-285750" algn="l" rtl="0">
              <a:spcBef>
                <a:spcPts val="0"/>
              </a:spcBef>
              <a:buSzPct val="70000"/>
              <a:buFont typeface="Wingdings" charset="2"/>
              <a:buChar char="§"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6" y="700125"/>
            <a:ext cx="3753492" cy="182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Modified Z-Score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316"/>
              <p:cNvSpPr txBox="1"/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Data follows normal distribution, Z-score is calculated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GB" sz="2400" b="1" dirty="0" smtClean="0"/>
                  <a:t>		</a:t>
                </a:r>
                <a:r>
                  <a:rPr lang="en-GB" sz="2400" b="1" dirty="0" err="1" smtClean="0"/>
                  <a:t>Z</a:t>
                </a:r>
                <a:r>
                  <a:rPr lang="en-GB" sz="2400" b="1" baseline="-25000" dirty="0" err="1" smtClean="0"/>
                  <a:t>i</a:t>
                </a:r>
                <a:r>
                  <a:rPr lang="en-GB" sz="2400" b="1" dirty="0" smtClean="0"/>
                  <a:t> </a:t>
                </a:r>
                <a:r>
                  <a:rPr lang="en-GB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/>
                        </m:ctrlPr>
                      </m:fPr>
                      <m:num>
                        <m:r>
                          <a:rPr lang="vi-VN" sz="2400" b="1" i="1"/>
                          <m:t>𝐱</m:t>
                        </m:r>
                        <m:r>
                          <a:rPr lang="vi-VN" sz="2400" b="1" i="1" baseline="-25000"/>
                          <m:t>𝐢</m:t>
                        </m:r>
                        <m:r>
                          <a:rPr lang="en-GB" sz="2400" b="1" i="1"/>
                          <m:t>−</m:t>
                        </m:r>
                        <m:r>
                          <a:rPr lang="en-GB" sz="2400" b="1"/>
                          <m:t> </m:t>
                        </m:r>
                        <m:acc>
                          <m:accPr>
                            <m:chr m:val="̅"/>
                            <m:ctrlPr>
                              <a:rPr lang="en-GB" sz="2400" b="1" i="1"/>
                            </m:ctrlPr>
                          </m:accPr>
                          <m:e>
                            <m:r>
                              <a:rPr lang="en-GB" sz="2400" b="1" i="1"/>
                              <m:t>𝐱</m:t>
                            </m:r>
                          </m:e>
                        </m:acc>
                      </m:num>
                      <m:den>
                        <m:r>
                          <a:rPr lang="en-GB" sz="2400" b="1" i="1"/>
                          <m:t>𝐬𝐝</m:t>
                        </m:r>
                      </m:den>
                    </m:f>
                  </m:oMath>
                </a14:m>
                <a:r>
                  <a:rPr lang="en-GB" sz="2400" b="1" dirty="0"/>
                  <a:t> </a:t>
                </a:r>
                <a:r>
                  <a:rPr lang="en-GB" sz="1800" b="1" dirty="0"/>
                  <a:t>, </a:t>
                </a:r>
                <a:r>
                  <a:rPr lang="en-GB" dirty="0" smtClean="0"/>
                  <a:t>for </a:t>
                </a:r>
                <a:r>
                  <a:rPr lang="en-GB" dirty="0"/>
                  <a:t>X</a:t>
                </a:r>
                <a:r>
                  <a:rPr lang="en-GB" baseline="-25000" dirty="0"/>
                  <a:t>­i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/>
                      <m:t>~ </m:t>
                    </m:r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r>
                      <a:rPr lang="en-GB" b="0" i="1"/>
                      <m:t>𝜇</m:t>
                    </m:r>
                    <m:r>
                      <a:rPr lang="en-GB" b="0"/>
                      <m:t>, </m:t>
                    </m:r>
                    <m:sSup>
                      <m:sSupPr>
                        <m:ctrlPr>
                          <a:rPr lang="en-GB" i="1"/>
                        </m:ctrlPr>
                      </m:sSupPr>
                      <m:e>
                        <m:r>
                          <a:rPr lang="en-GB" b="0" i="1"/>
                          <m:t>𝜎</m:t>
                        </m:r>
                      </m:e>
                      <m:sup>
                        <m:r>
                          <a:rPr lang="en-GB" b="0" i="1"/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r>
                  <a:rPr lang="en-GB" baseline="-25000" dirty="0"/>
                  <a:t>, </a:t>
                </a:r>
                <a:r>
                  <a:rPr lang="vi-VN" dirty="0"/>
                  <a:t>and sd stands for standard deviation.</a:t>
                </a:r>
                <a:endParaRPr lang="en-GB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Mean and standard deviation 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vi-VN" sz="1800" dirty="0" smtClean="0">
                    <a:solidFill>
                      <a:srgbClr val="3F3F3F"/>
                    </a:solidFill>
                  </a:rPr>
                  <a:t>Modified Z-score is defined as: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algn="ctr">
                  <a:buSzPct val="25000"/>
                </a:pPr>
                <a:r>
                  <a:rPr lang="en-CA" sz="2400" b="1" dirty="0" err="1"/>
                  <a:t>M</a:t>
                </a:r>
                <a:r>
                  <a:rPr lang="en-CA" sz="2400" b="1" baseline="-25000" dirty="0" err="1"/>
                  <a:t>i</a:t>
                </a:r>
                <a:r>
                  <a:rPr lang="en-CA" sz="2400" b="1" baseline="-25000" dirty="0"/>
                  <a:t> </a:t>
                </a:r>
                <a:r>
                  <a:rPr lang="en-CA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/>
                        </m:ctrlPr>
                      </m:fPr>
                      <m:num>
                        <m:r>
                          <a:rPr lang="en-CA" sz="2400" b="1" i="1"/>
                          <m:t>𝟎</m:t>
                        </m:r>
                        <m:r>
                          <a:rPr lang="en-CA" sz="2400" b="1" i="1"/>
                          <m:t>.</m:t>
                        </m:r>
                        <m:r>
                          <a:rPr lang="en-CA" sz="2400" b="1" i="1"/>
                          <m:t>𝟔𝟕𝟒𝟓</m:t>
                        </m:r>
                        <m:r>
                          <a:rPr lang="en-CA" sz="2400" b="1" i="1"/>
                          <m:t>(</m:t>
                        </m:r>
                        <m:r>
                          <a:rPr lang="en-CA" sz="2400" b="1" i="1"/>
                          <m:t>𝐱𝐢</m:t>
                        </m:r>
                        <m:r>
                          <a:rPr lang="en-CA" sz="2400" b="1" i="1"/>
                          <m:t>−</m:t>
                        </m:r>
                        <m:r>
                          <a:rPr lang="en-CA" sz="2400" b="1"/>
                          <m:t> </m:t>
                        </m:r>
                        <m:r>
                          <a:rPr lang="en-CA" sz="2400" b="1" i="1"/>
                          <m:t>𝑺𝑨</m:t>
                        </m:r>
                        <m:r>
                          <a:rPr lang="en-CA" sz="2400" b="1" i="1"/>
                          <m:t>)</m:t>
                        </m:r>
                      </m:num>
                      <m:den>
                        <m:r>
                          <a:rPr lang="en-CA" sz="2400" b="1" i="1"/>
                          <m:t>𝑴𝑨𝑫</m:t>
                        </m:r>
                      </m:den>
                    </m:f>
                    <m:r>
                      <a:rPr lang="en-CA" sz="2400" b="1" i="1"/>
                      <m:t> </m:t>
                    </m:r>
                  </m:oMath>
                </a14:m>
                <a:endParaRPr lang="en-GB" sz="24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>
                  <a:buSzPct val="25000"/>
                </a:pPr>
                <a:r>
                  <a:rPr lang="en-CA" sz="1800" dirty="0" smtClean="0"/>
                  <a:t>If </a:t>
                </a:r>
                <a:r>
                  <a:rPr lang="en-CA" sz="1800" dirty="0" err="1" smtClean="0"/>
                  <a:t>M</a:t>
                </a:r>
                <a:r>
                  <a:rPr lang="en-CA" sz="1800" baseline="-25000" dirty="0" err="1" smtClean="0"/>
                  <a:t>i</a:t>
                </a:r>
                <a:r>
                  <a:rPr lang="en-CA" sz="1800" baseline="-25000" dirty="0" smtClean="0"/>
                  <a:t> </a:t>
                </a:r>
                <a:r>
                  <a:rPr lang="en-CA" sz="1800" dirty="0"/>
                  <a:t>&gt; 0.35, </a:t>
                </a:r>
                <a:r>
                  <a:rPr lang="en-CA" sz="1800" dirty="0" smtClean="0"/>
                  <a:t>then </a:t>
                </a:r>
                <a:r>
                  <a:rPr lang="en-CA" sz="1800" dirty="0"/>
                  <a:t>x</a:t>
                </a:r>
                <a:r>
                  <a:rPr lang="en-CA" sz="1800" baseline="-25000" dirty="0"/>
                  <a:t>i</a:t>
                </a:r>
                <a:r>
                  <a:rPr lang="en-CA" sz="1800" dirty="0"/>
                  <a:t> is considered as an </a:t>
                </a:r>
                <a:r>
                  <a:rPr lang="en-CA" sz="1800" dirty="0" smtClean="0"/>
                  <a:t>outlier.</a:t>
                </a:r>
                <a:endParaRPr lang="en-GB" sz="1800" dirty="0"/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endParaRPr lang="vi-VN" sz="1800" dirty="0" smtClean="0">
                  <a:solidFill>
                    <a:srgbClr val="3F3F3F"/>
                  </a:solidFill>
                </a:endParaRPr>
              </a:p>
            </p:txBody>
          </p:sp>
        </mc:Choice>
        <mc:Fallback>
          <p:sp>
            <p:nvSpPr>
              <p:cNvPr id="6" name="Shape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0" y="700125"/>
                <a:ext cx="8092867" cy="3668349"/>
              </a:xfrm>
              <a:prstGeom prst="rect">
                <a:avLst/>
              </a:prstGeom>
              <a:blipFill rotWithShape="0">
                <a:blip r:embed="rId3"/>
                <a:stretch>
                  <a:fillRect l="-678" t="-997" b="-1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727" r="31727"/>
          <a:stretch/>
        </p:blipFill>
        <p:spPr>
          <a:xfrm>
            <a:off x="5332703" y="0"/>
            <a:ext cx="3338623" cy="51434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39552" y="699293"/>
            <a:ext cx="3456383" cy="1944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2C0"/>
              </a:buClr>
              <a:buSzPct val="25000"/>
              <a:buFont typeface="Arial"/>
              <a:buNone/>
            </a:pPr>
            <a:r>
              <a:rPr lang="vi-VN" sz="3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3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03924" y="500275"/>
            <a:ext cx="2362800" cy="115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lang="en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29177" y="661825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829177" y="1738323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29177" y="2780939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1019565">
            <a:off x="2829177" y="3840496"/>
            <a:ext cx="720080" cy="72008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0072C0">
                <a:alpha val="84705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79910" y="883365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79910" y="1924944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79909" y="2974568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779909" y="4062036"/>
            <a:ext cx="432047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rgbClr val="0072C0"/>
                </a:solidFill>
                <a:latin typeface="Arial"/>
                <a:ea typeface="Arial"/>
                <a:cs typeface="Arial"/>
                <a:sym typeface="Arial"/>
              </a:rPr>
              <a:t>Conclusion and Future Work</a:t>
            </a:r>
            <a:endParaRPr lang="en" sz="1200" b="1" dirty="0">
              <a:solidFill>
                <a:srgbClr val="0072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0" y="0"/>
            <a:ext cx="9144000" cy="2571749"/>
          </a:xfrm>
          <a:prstGeom prst="rect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>
            <a:spLocks noGrp="1"/>
          </p:cNvSpPr>
          <p:nvPr>
            <p:ph type="body" idx="4294967295"/>
          </p:nvPr>
        </p:nvSpPr>
        <p:spPr>
          <a:xfrm>
            <a:off x="2682069" y="1599641"/>
            <a:ext cx="3779862" cy="1944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48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lang="en" sz="4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Conclusion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Expand the dataset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text mining and natural languale processing to extract other details of a housing listing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70000"/>
              <a:buFont typeface="Wingdings" charset="2"/>
              <a:buChar char="q"/>
            </a:pPr>
            <a:r>
              <a:rPr lang="vi-VN" sz="1800" dirty="0" smtClean="0">
                <a:solidFill>
                  <a:srgbClr val="3F3F3F"/>
                </a:solidFill>
              </a:rPr>
              <a:t>Apply machine learning in duplication removal </a:t>
            </a:r>
            <a:r>
              <a:rPr lang="mr-IN" sz="1800" dirty="0" smtClean="0">
                <a:solidFill>
                  <a:srgbClr val="3F3F3F"/>
                </a:solidFill>
              </a:rPr>
              <a:t>–</a:t>
            </a:r>
            <a:r>
              <a:rPr lang="vi-VN" sz="1800" dirty="0" smtClean="0">
                <a:solidFill>
                  <a:srgbClr val="3F3F3F"/>
                </a:solidFill>
              </a:rPr>
              <a:t> compare content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2755465"/>
            <a:ext cx="2290438" cy="212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56" y="2992943"/>
            <a:ext cx="3086334" cy="1563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18" y="2992943"/>
            <a:ext cx="2838148" cy="1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707903" y="2029593"/>
            <a:ext cx="5436095" cy="12961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923928" y="2211709"/>
            <a:ext cx="522007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vi-VN" sz="3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lang="en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1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Real Estate Market Overview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9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564666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11465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Objective</a:t>
            </a:r>
            <a:endParaRPr lang="en-US" sz="2000" dirty="0"/>
          </a:p>
        </p:txBody>
      </p:sp>
      <p:sp>
        <p:nvSpPr>
          <p:cNvPr id="5" name="Shape 316"/>
          <p:cNvSpPr txBox="1"/>
          <p:nvPr/>
        </p:nvSpPr>
        <p:spPr>
          <a:xfrm>
            <a:off x="393990" y="74315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dirty="0" smtClean="0">
                <a:solidFill>
                  <a:srgbClr val="3F3F3F"/>
                </a:solidFill>
              </a:rPr>
              <a:t>                </a:t>
            </a:r>
            <a:r>
              <a:rPr lang="vi-VN" sz="1800" b="1" dirty="0" smtClean="0">
                <a:solidFill>
                  <a:schemeClr val="accent5">
                    <a:lumMod val="75000"/>
                  </a:schemeClr>
                </a:solidFill>
              </a:rPr>
              <a:t>A system that: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1. </a:t>
            </a:r>
            <a:r>
              <a:rPr lang="vi-VN" sz="1800" dirty="0" smtClean="0">
                <a:solidFill>
                  <a:schemeClr val="accent1"/>
                </a:solidFill>
              </a:rPr>
              <a:t>Automatically </a:t>
            </a:r>
            <a:r>
              <a:rPr lang="vi-VN" sz="1800" dirty="0" smtClean="0">
                <a:solidFill>
                  <a:srgbClr val="3F3F3F"/>
                </a:solidFill>
              </a:rPr>
              <a:t>collect real estate data from </a:t>
            </a:r>
            <a:r>
              <a:rPr lang="vi-VN" sz="1800" dirty="0" smtClean="0">
                <a:solidFill>
                  <a:schemeClr val="accent1"/>
                </a:solidFill>
              </a:rPr>
              <a:t>various resources</a:t>
            </a:r>
            <a:endParaRPr lang="vi-VN" sz="1800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2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800" dirty="0" smtClean="0">
                <a:solidFill>
                  <a:srgbClr val="3F3F3F"/>
                </a:solidFill>
              </a:rPr>
              <a:t>2. </a:t>
            </a:r>
            <a:r>
              <a:rPr lang="vi-VN" sz="1800" dirty="0" smtClean="0">
                <a:solidFill>
                  <a:schemeClr val="accent1"/>
                </a:solidFill>
              </a:rPr>
              <a:t>Analyze</a:t>
            </a:r>
            <a:r>
              <a:rPr lang="vi-VN" sz="1800" dirty="0" smtClean="0">
                <a:solidFill>
                  <a:srgbClr val="3F3F3F"/>
                </a:solidFill>
              </a:rPr>
              <a:t> data and provide an </a:t>
            </a:r>
            <a:r>
              <a:rPr lang="vi-VN" sz="1800" dirty="0" smtClean="0">
                <a:solidFill>
                  <a:schemeClr val="accent1"/>
                </a:solidFill>
              </a:rPr>
              <a:t>insight</a:t>
            </a:r>
            <a:r>
              <a:rPr lang="vi-VN" sz="1800" dirty="0" smtClean="0">
                <a:solidFill>
                  <a:srgbClr val="3F3F3F"/>
                </a:solidFill>
              </a:rPr>
              <a:t> about the housing market in real-time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  <p:sp>
        <p:nvSpPr>
          <p:cNvPr id="9" name="Shape 168"/>
          <p:cNvSpPr/>
          <p:nvPr/>
        </p:nvSpPr>
        <p:spPr>
          <a:xfrm>
            <a:off x="393990" y="743155"/>
            <a:ext cx="677666" cy="677666"/>
          </a:xfrm>
          <a:prstGeom prst="ellipse">
            <a:avLst/>
          </a:prstGeom>
          <a:solidFill>
            <a:srgbClr val="0072C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81"/>
          <p:cNvSpPr/>
          <p:nvPr/>
        </p:nvSpPr>
        <p:spPr>
          <a:xfrm>
            <a:off x="570347" y="918155"/>
            <a:ext cx="324952" cy="3276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4028887" y="1142865"/>
            <a:ext cx="546072" cy="1831777"/>
            <a:chOff x="4025928" y="999405"/>
            <a:chExt cx="576064" cy="1932384"/>
          </a:xfrm>
        </p:grpSpPr>
        <p:sp>
          <p:nvSpPr>
            <p:cNvPr id="281" name="Shape 281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Shape 283"/>
          <p:cNvGrpSpPr/>
          <p:nvPr/>
        </p:nvGrpSpPr>
        <p:grpSpPr>
          <a:xfrm rot="5400000">
            <a:off x="5217810" y="1785719"/>
            <a:ext cx="546072" cy="1831777"/>
            <a:chOff x="4025928" y="999405"/>
            <a:chExt cx="576064" cy="1932384"/>
          </a:xfrm>
        </p:grpSpPr>
        <p:sp>
          <p:nvSpPr>
            <p:cNvPr id="284" name="Shape 284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Shape 286"/>
          <p:cNvGrpSpPr/>
          <p:nvPr/>
        </p:nvGrpSpPr>
        <p:grpSpPr>
          <a:xfrm rot="10800000">
            <a:off x="4574957" y="2972862"/>
            <a:ext cx="546072" cy="1831777"/>
            <a:chOff x="4025928" y="999405"/>
            <a:chExt cx="576064" cy="1932384"/>
          </a:xfrm>
        </p:grpSpPr>
        <p:sp>
          <p:nvSpPr>
            <p:cNvPr id="287" name="Shape 287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Shape 289"/>
          <p:cNvGrpSpPr/>
          <p:nvPr/>
        </p:nvGrpSpPr>
        <p:grpSpPr>
          <a:xfrm rot="-5400000">
            <a:off x="3482330" y="2330010"/>
            <a:ext cx="546072" cy="1831777"/>
            <a:chOff x="4025928" y="999405"/>
            <a:chExt cx="576064" cy="1932384"/>
          </a:xfrm>
        </p:grpSpPr>
        <p:sp>
          <p:nvSpPr>
            <p:cNvPr id="290" name="Shape 290"/>
            <p:cNvSpPr/>
            <p:nvPr/>
          </p:nvSpPr>
          <p:spPr>
            <a:xfrm>
              <a:off x="4025928" y="1563637"/>
              <a:ext cx="576064" cy="1368151"/>
            </a:xfrm>
            <a:prstGeom prst="rect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 flipH="1">
              <a:off x="4025992" y="999405"/>
              <a:ext cx="576000" cy="576000"/>
            </a:xfrm>
            <a:prstGeom prst="rtTriangle">
              <a:avLst/>
            </a:prstGeom>
            <a:solidFill>
              <a:srgbClr val="0072C0">
                <a:alpha val="6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Shape 292"/>
          <p:cNvSpPr txBox="1"/>
          <p:nvPr/>
        </p:nvSpPr>
        <p:spPr>
          <a:xfrm>
            <a:off x="4635719" y="2563106"/>
            <a:ext cx="1531166" cy="381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3613704" y="2117443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</a:rPr>
              <a:t>Data Cleaning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 rot="-5400000">
            <a:off x="4159743" y="3522585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70433" y="3107368"/>
            <a:ext cx="137644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vi-VN" sz="12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0" y="114655"/>
            <a:ext cx="9179700" cy="6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72C0"/>
              </a:buClr>
              <a:buSzPct val="25000"/>
              <a:buFont typeface="Arial"/>
              <a:buNone/>
            </a:pPr>
            <a:r>
              <a:rPr lang="vi-VN" sz="4000" dirty="0" smtClean="0">
                <a:solidFill>
                  <a:srgbClr val="0072C0"/>
                </a:solidFill>
              </a:rPr>
              <a:t>Approach</a:t>
            </a:r>
            <a:endParaRPr lang="en" sz="4000" dirty="0">
              <a:solidFill>
                <a:srgbClr val="0072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1259916" y="3635989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1259916" y="3956017"/>
            <a:ext cx="3180508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r" rtl="0"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●"/>
            </a:pPr>
            <a:endParaRPr lang="en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90" y="71625"/>
            <a:ext cx="8785710" cy="628500"/>
          </a:xfrm>
        </p:spPr>
        <p:txBody>
          <a:bodyPr/>
          <a:lstStyle/>
          <a:p>
            <a:pPr algn="l"/>
            <a:r>
              <a:rPr lang="en-US" sz="2000" dirty="0" smtClean="0"/>
              <a:t>Data Crawling</a:t>
            </a:r>
            <a:endParaRPr lang="en-US" sz="2000" dirty="0"/>
          </a:p>
        </p:txBody>
      </p:sp>
      <p:sp>
        <p:nvSpPr>
          <p:cNvPr id="6" name="Shape 316"/>
          <p:cNvSpPr txBox="1"/>
          <p:nvPr/>
        </p:nvSpPr>
        <p:spPr>
          <a:xfrm>
            <a:off x="393990" y="700125"/>
            <a:ext cx="8092867" cy="36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vi-VN" sz="2000" b="1" dirty="0" smtClean="0">
                <a:solidFill>
                  <a:schemeClr val="bg2">
                    <a:lumMod val="75000"/>
                  </a:schemeClr>
                </a:solidFill>
              </a:rPr>
              <a:t>Scrapy</a:t>
            </a:r>
            <a:r>
              <a:rPr lang="vi-VN" sz="2400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sz="2400" dirty="0" smtClean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vi-VN" sz="1800" dirty="0" smtClean="0">
                <a:solidFill>
                  <a:srgbClr val="3F3F3F"/>
                </a:solidFill>
              </a:rPr>
              <a:t> Python W</a:t>
            </a:r>
            <a:r>
              <a:rPr lang="en-US" sz="1800" dirty="0" smtClean="0">
                <a:solidFill>
                  <a:srgbClr val="3F3F3F"/>
                </a:solidFill>
              </a:rPr>
              <a:t>e</a:t>
            </a:r>
            <a:r>
              <a:rPr lang="vi-VN" sz="1800" dirty="0" smtClean="0">
                <a:solidFill>
                  <a:srgbClr val="3F3F3F"/>
                </a:solidFill>
              </a:rPr>
              <a:t>b Crawling Framework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vi-VN" sz="1800" dirty="0" smtClean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2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314</Words>
  <Application>Microsoft Macintosh PowerPoint</Application>
  <PresentationFormat>On-screen Show (16:9)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Cambria Math</vt:lpstr>
      <vt:lpstr>Noto Sans Symbols</vt:lpstr>
      <vt:lpstr>Times New Roman</vt:lpstr>
      <vt:lpstr>Wingdings</vt:lpstr>
      <vt:lpstr>Arial</vt:lpstr>
      <vt:lpstr>Contents Slide Master</vt:lpstr>
      <vt:lpstr>INSIGHTS INTO HOUSING MARKETS IN  HO CHI MINH CITY</vt:lpstr>
      <vt:lpstr>PowerPoint Presentation</vt:lpstr>
      <vt:lpstr>PowerPoint Presentation</vt:lpstr>
      <vt:lpstr>Real Estate Market Overview</vt:lpstr>
      <vt:lpstr>Real Estate Market Overview</vt:lpstr>
      <vt:lpstr>Motivation</vt:lpstr>
      <vt:lpstr>Objective</vt:lpstr>
      <vt:lpstr>Approach</vt:lpstr>
      <vt:lpstr>Data Crawling</vt:lpstr>
      <vt:lpstr>Data Crawling </vt:lpstr>
      <vt:lpstr>Data Storage Format</vt:lpstr>
      <vt:lpstr>Merging Data From Multiple Sources</vt:lpstr>
      <vt:lpstr>Data Grouping</vt:lpstr>
      <vt:lpstr>Data Cleaning</vt:lpstr>
      <vt:lpstr>Data Cleaning</vt:lpstr>
      <vt:lpstr>Standard Deviation</vt:lpstr>
      <vt:lpstr>Interquartile Range</vt:lpstr>
      <vt:lpstr>Modified Z-Score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Presentation Template</dc:title>
  <cp:lastModifiedBy>Huy Nguyen Hoang Phuc</cp:lastModifiedBy>
  <cp:revision>170</cp:revision>
  <dcterms:modified xsi:type="dcterms:W3CDTF">2017-08-19T15:01:56Z</dcterms:modified>
</cp:coreProperties>
</file>